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</p:sldMasterIdLst>
  <p:sldIdLst>
    <p:sldId id="256" r:id="rId2"/>
    <p:sldId id="260" r:id="rId3"/>
    <p:sldId id="261" r:id="rId4"/>
    <p:sldId id="262" r:id="rId5"/>
    <p:sldId id="266" r:id="rId6"/>
    <p:sldId id="259" r:id="rId7"/>
    <p:sldId id="268" r:id="rId8"/>
    <p:sldId id="267" r:id="rId9"/>
    <p:sldId id="264" r:id="rId10"/>
    <p:sldId id="263" r:id="rId11"/>
    <p:sldId id="269" r:id="rId12"/>
    <p:sldId id="270" r:id="rId13"/>
    <p:sldId id="271" r:id="rId14"/>
    <p:sldId id="272" r:id="rId15"/>
    <p:sldId id="265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58" r:id="rId31"/>
    <p:sldId id="287" r:id="rId32"/>
    <p:sldId id="288" r:id="rId33"/>
    <p:sldId id="289" r:id="rId34"/>
    <p:sldId id="25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/>
    <p:restoredTop sz="94668"/>
  </p:normalViewPr>
  <p:slideViewPr>
    <p:cSldViewPr snapToGrid="0" snapToObjects="1">
      <p:cViewPr varScale="1">
        <p:scale>
          <a:sx n="104" d="100"/>
          <a:sy n="104" d="100"/>
        </p:scale>
        <p:origin x="240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5176-4F5F-F044-A27A-FB90B0BAFEF2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F81B-9C56-2C4F-965B-CFECFC964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23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5176-4F5F-F044-A27A-FB90B0BAFEF2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F81B-9C56-2C4F-965B-CFECFC964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21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5176-4F5F-F044-A27A-FB90B0BAFEF2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F81B-9C56-2C4F-965B-CFECFC964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69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5176-4F5F-F044-A27A-FB90B0BAFEF2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F81B-9C56-2C4F-965B-CFECFC96460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16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5176-4F5F-F044-A27A-FB90B0BAFEF2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F81B-9C56-2C4F-965B-CFECFC964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19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5176-4F5F-F044-A27A-FB90B0BAFEF2}" type="datetimeFigureOut">
              <a:rPr lang="en-US" smtClean="0"/>
              <a:t>3/8/21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F81B-9C56-2C4F-965B-CFECFC964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65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5176-4F5F-F044-A27A-FB90B0BAFEF2}" type="datetimeFigureOut">
              <a:rPr lang="en-US" smtClean="0"/>
              <a:t>3/8/21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F81B-9C56-2C4F-965B-CFECFC964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16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5176-4F5F-F044-A27A-FB90B0BAFEF2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F81B-9C56-2C4F-965B-CFECFC964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89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5176-4F5F-F044-A27A-FB90B0BAFEF2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F81B-9C56-2C4F-965B-CFECFC964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94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5176-4F5F-F044-A27A-FB90B0BAFEF2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F81B-9C56-2C4F-965B-CFECFC964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85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5176-4F5F-F044-A27A-FB90B0BAFEF2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F81B-9C56-2C4F-965B-CFECFC964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67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5176-4F5F-F044-A27A-FB90B0BAFEF2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F81B-9C56-2C4F-965B-CFECFC964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4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5176-4F5F-F044-A27A-FB90B0BAFEF2}" type="datetimeFigureOut">
              <a:rPr lang="en-US" smtClean="0"/>
              <a:t>3/8/21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F81B-9C56-2C4F-965B-CFECFC964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81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5176-4F5F-F044-A27A-FB90B0BAFEF2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F81B-9C56-2C4F-965B-CFECFC964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49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5176-4F5F-F044-A27A-FB90B0BAFEF2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F81B-9C56-2C4F-965B-CFECFC964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36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5176-4F5F-F044-A27A-FB90B0BAFEF2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F81B-9C56-2C4F-965B-CFECFC964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9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5176-4F5F-F044-A27A-FB90B0BAFEF2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AF81B-9C56-2C4F-965B-CFECFC964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8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E075176-4F5F-F044-A27A-FB90B0BAFEF2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AF81B-9C56-2C4F-965B-CFECFC964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979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deep-learning-and-the-game-of-go" TargetMode="External"/><Relationship Id="rId2" Type="http://schemas.openxmlformats.org/officeDocument/2006/relationships/hyperlink" Target="https://deepmind.com/learning-resources/-introduction-reinforcement-learning-david-silv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811.12560" TargetMode="External"/><Relationship Id="rId5" Type="http://schemas.openxmlformats.org/officeDocument/2006/relationships/hyperlink" Target="https://web.stanford.edu/class/psych209/Readings/SuttonBartoIPRLBook2ndEd.pdf" TargetMode="External"/><Relationship Id="rId4" Type="http://schemas.openxmlformats.org/officeDocument/2006/relationships/hyperlink" Target="https://github.com/maxpumperla/deep_learning_and_the_game_of_go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5393F-5F50-1948-B687-80D2BE918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46A9B-6246-4F4A-9717-9AB567F350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8360 Data Science Practicum</a:t>
            </a:r>
          </a:p>
          <a:p>
            <a:r>
              <a:rPr lang="en-US"/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3132221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C6FD-5E15-854F-B585-B8307D88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Environments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73933C-87DA-0247-83A0-2E6BB1044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Deterministic, non-deterministic</a:t>
            </a:r>
          </a:p>
          <a:p>
            <a:r>
              <a:rPr lang="en-US" dirty="0"/>
              <a:t>Fully-known, hidden (or partially hidden)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83880AE-2AAE-F340-BFBD-2A0E8194B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62" y="3172672"/>
            <a:ext cx="10747330" cy="195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EAA6B-F1F8-064F-A087-F1CD60E5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A3A8F-5317-2248-BA38-E8C17B787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observability: agent directly observes environment state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Partial observability: agent indirectly observes environment state</a:t>
            </a:r>
          </a:p>
          <a:p>
            <a:pPr lvl="1"/>
            <a:r>
              <a:rPr lang="en-US" dirty="0"/>
              <a:t>A robot’s camera vision does not have </a:t>
            </a:r>
            <a:r>
              <a:rPr lang="en-US" i="1" dirty="0"/>
              <a:t>absolute</a:t>
            </a:r>
            <a:r>
              <a:rPr lang="en-US" dirty="0"/>
              <a:t> positional information</a:t>
            </a:r>
          </a:p>
          <a:p>
            <a:pPr lvl="1"/>
            <a:r>
              <a:rPr lang="en-US" dirty="0"/>
              <a:t>Trading agent only sees current market prices</a:t>
            </a:r>
          </a:p>
          <a:p>
            <a:pPr lvl="1"/>
            <a:r>
              <a:rPr lang="en-US" dirty="0"/>
              <a:t>Poker agent only observes public / revealed cards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FDCDC47-96B3-A643-838B-C8656FAD5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922" y="2533781"/>
            <a:ext cx="4229100" cy="11557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71696B1-7967-D144-BD76-4E526602F40D}"/>
              </a:ext>
            </a:extLst>
          </p:cNvPr>
          <p:cNvSpPr/>
          <p:nvPr/>
        </p:nvSpPr>
        <p:spPr>
          <a:xfrm>
            <a:off x="8476734" y="2422568"/>
            <a:ext cx="3150973" cy="1400530"/>
          </a:xfrm>
          <a:prstGeom prst="wedgeRoundRectCallout">
            <a:avLst>
              <a:gd name="adj1" fmla="val -67490"/>
              <a:gd name="adj2" fmla="val 226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Markov Decision Process (MDP)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C274B07-717A-AA4B-B579-B4EBA5458BF2}"/>
              </a:ext>
            </a:extLst>
          </p:cNvPr>
          <p:cNvSpPr/>
          <p:nvPr/>
        </p:nvSpPr>
        <p:spPr>
          <a:xfrm>
            <a:off x="8476734" y="4576763"/>
            <a:ext cx="3150973" cy="1400530"/>
          </a:xfrm>
          <a:prstGeom prst="wedgeRoundRectCallout">
            <a:avLst>
              <a:gd name="adj1" fmla="val -69059"/>
              <a:gd name="adj2" fmla="val -320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Partially Observable Markov Decision Process (POMDP)</a:t>
            </a:r>
          </a:p>
        </p:txBody>
      </p:sp>
    </p:spTree>
    <p:extLst>
      <p:ext uri="{BB962C8B-B14F-4D97-AF65-F5344CB8AC3E}">
        <p14:creationId xmlns:p14="http://schemas.microsoft.com/office/powerpoint/2010/main" val="335002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EAA6B-F1F8-064F-A087-F1CD60E5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Environments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0A3A8F-5317-2248-BA38-E8C17B7874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In POMDPs, agent must construct its own state representation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Complete history</a:t>
                </a:r>
              </a:p>
              <a:p>
                <a:endParaRPr lang="en-US" dirty="0"/>
              </a:p>
              <a:p>
                <a:r>
                  <a:rPr lang="en-US" i="1" dirty="0"/>
                  <a:t>Beliefs</a:t>
                </a:r>
                <a:r>
                  <a:rPr lang="en-US" dirty="0"/>
                  <a:t> of environment state</a:t>
                </a:r>
              </a:p>
              <a:p>
                <a:endParaRPr lang="en-US" dirty="0"/>
              </a:p>
              <a:p>
                <a:r>
                  <a:rPr lang="en-US" dirty="0"/>
                  <a:t>Recurrent neural network </a:t>
                </a:r>
                <a:endParaRPr lang="en-US" i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0A3A8F-5317-2248-BA38-E8C17B7874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0BC427F-C3B6-B245-B02D-9EBB7500A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222" y="2784142"/>
            <a:ext cx="1805715" cy="621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75AD7D-F421-8B4A-980D-C46157494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339" y="3661930"/>
            <a:ext cx="6698622" cy="650446"/>
          </a:xfrm>
          <a:prstGeom prst="rect">
            <a:avLst/>
          </a:prstGeom>
        </p:spPr>
      </p:pic>
      <p:pic>
        <p:nvPicPr>
          <p:cNvPr id="13" name="Picture 12" descr="Text, icon&#10;&#10;Description automatically generated with medium confidence">
            <a:extLst>
              <a:ext uri="{FF2B5EF4-FFF2-40B4-BE49-F238E27FC236}">
                <a16:creationId xmlns:a16="http://schemas.microsoft.com/office/drawing/2014/main" id="{2522D4DF-8797-D141-9435-DAEBDB7B8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330" y="4524867"/>
            <a:ext cx="5203567" cy="6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8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5A5AC-7709-9A4F-98C3-4CF37809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850AA4-CEBE-7A48-9A57-F302E82216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i="1" dirty="0"/>
                  <a:t>Prediction</a:t>
                </a:r>
                <a:r>
                  <a:rPr lang="en-US" dirty="0"/>
                  <a:t> of future reward by the agent</a:t>
                </a:r>
              </a:p>
              <a:p>
                <a:r>
                  <a:rPr lang="en-US" dirty="0"/>
                  <a:t>Used to evaluate the goodness/badness of states, and therefore to select between actions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: current policy</a:t>
                </a:r>
              </a:p>
              <a:p>
                <a:r>
                  <a:rPr lang="en-US" dirty="0"/>
                  <a:t>s: agent’s state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: discount factor (why?)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850AA4-CEBE-7A48-9A57-F302E8221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6448D4-4983-9345-9095-14F192231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170" y="3429000"/>
            <a:ext cx="9055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8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C0602-9B2A-B04A-8300-E5EC97E9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vs Reward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3477F-EF86-1F47-933E-C451EC429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ADE261-3DFA-6344-B2F6-FA9498C724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  <a:p>
            <a:r>
              <a:rPr lang="en-US" dirty="0"/>
              <a:t>Evaluated in advance</a:t>
            </a:r>
          </a:p>
          <a:p>
            <a:r>
              <a:rPr lang="en-US" dirty="0"/>
              <a:t>Derived by the agent using the information it has on hand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7F2E7C-2CEB-B145-883C-09B59505E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Reward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28ADFF-6686-BF49-B7F7-24CD405FBF1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Ground truth</a:t>
            </a:r>
          </a:p>
          <a:p>
            <a:r>
              <a:rPr lang="en-US" dirty="0"/>
              <a:t>Provided after the fact</a:t>
            </a:r>
          </a:p>
          <a:p>
            <a:r>
              <a:rPr lang="en-US" dirty="0"/>
              <a:t>Given by the environment once the ultimate consequences of the agent’s actions are known</a:t>
            </a:r>
          </a:p>
        </p:txBody>
      </p:sp>
    </p:spTree>
    <p:extLst>
      <p:ext uri="{BB962C8B-B14F-4D97-AF65-F5344CB8AC3E}">
        <p14:creationId xmlns:p14="http://schemas.microsoft.com/office/powerpoint/2010/main" val="369175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93FD-E169-7842-BF78-80EDA60FA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RL schema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1DDC348-1060-4A4A-88C2-747B28DDA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33" y="1251839"/>
            <a:ext cx="7192334" cy="53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82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E51-797E-A34E-96CB-F5BD45300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CFDF63-BE22-A94B-A9FF-2A143BA8E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2968" y="1870475"/>
            <a:ext cx="4396341" cy="4200245"/>
          </a:xfrm>
        </p:spPr>
        <p:txBody>
          <a:bodyPr/>
          <a:lstStyle/>
          <a:p>
            <a:r>
              <a:rPr lang="en-US" dirty="0"/>
              <a:t>Rewards: -1 per step</a:t>
            </a:r>
          </a:p>
          <a:p>
            <a:endParaRPr lang="en-US" dirty="0"/>
          </a:p>
          <a:p>
            <a:r>
              <a:rPr lang="en-US" dirty="0"/>
              <a:t>Actions: Up, Down, Left, Right</a:t>
            </a:r>
          </a:p>
          <a:p>
            <a:endParaRPr lang="en-US" dirty="0"/>
          </a:p>
          <a:p>
            <a:r>
              <a:rPr lang="en-US" dirty="0"/>
              <a:t>States: agent’s location</a:t>
            </a:r>
          </a:p>
        </p:txBody>
      </p:sp>
      <p:pic>
        <p:nvPicPr>
          <p:cNvPr id="5" name="Picture 4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75E7D00B-AADE-9B4E-861D-32F0EF31E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503082"/>
            <a:ext cx="58039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7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E51-797E-A34E-96CB-F5BD45300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CCFDF63-BE22-A94B-A9FF-2A143BA8EDB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32968" y="1870475"/>
                <a:ext cx="4396341" cy="4200245"/>
              </a:xfrm>
            </p:spPr>
            <p:txBody>
              <a:bodyPr/>
              <a:lstStyle/>
              <a:p>
                <a:r>
                  <a:rPr lang="en-US" dirty="0"/>
                  <a:t>Arrows represent policy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(s) for each state </a:t>
                </a:r>
                <a:r>
                  <a:rPr lang="en-US" i="1" dirty="0"/>
                  <a:t>s</a:t>
                </a:r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CCFDF63-BE22-A94B-A9FF-2A143BA8ED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32968" y="1870475"/>
                <a:ext cx="4396341" cy="4200245"/>
              </a:xfrm>
              <a:blipFill>
                <a:blip r:embed="rId2"/>
                <a:stretch>
                  <a:fillRect l="-288"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1B98DD31-F5B5-2443-9280-E4B9949CD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66" y="1503082"/>
            <a:ext cx="5769134" cy="476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8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E51-797E-A34E-96CB-F5BD45300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CCFDF63-BE22-A94B-A9FF-2A143BA8EDB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32968" y="1870475"/>
                <a:ext cx="4396341" cy="4200245"/>
              </a:xfrm>
            </p:spPr>
            <p:txBody>
              <a:bodyPr/>
              <a:lstStyle/>
              <a:p>
                <a:r>
                  <a:rPr lang="en-US" dirty="0"/>
                  <a:t>Numbers represent value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of each state </a:t>
                </a:r>
                <a:r>
                  <a:rPr lang="en-US" i="1" dirty="0"/>
                  <a:t>s</a:t>
                </a:r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CCFDF63-BE22-A94B-A9FF-2A143BA8ED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32968" y="1870475"/>
                <a:ext cx="4396341" cy="4200245"/>
              </a:xfrm>
              <a:blipFill>
                <a:blip r:embed="rId2"/>
                <a:stretch>
                  <a:fillRect l="-288"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BBD30067-38A2-2442-A310-8BF6FF16E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66" y="1503082"/>
            <a:ext cx="5769134" cy="47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2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DE51-797E-A34E-96CB-F5BD45300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CFDF63-BE22-A94B-A9FF-2A143BA8E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2968" y="1870475"/>
            <a:ext cx="4396341" cy="4200245"/>
          </a:xfrm>
        </p:spPr>
        <p:txBody>
          <a:bodyPr/>
          <a:lstStyle/>
          <a:p>
            <a:r>
              <a:rPr lang="en-US" dirty="0"/>
              <a:t>Agent may have an internal model of the environment</a:t>
            </a:r>
          </a:p>
          <a:p>
            <a:r>
              <a:rPr lang="en-US" dirty="0"/>
              <a:t>Dynamics: how actions change state</a:t>
            </a:r>
          </a:p>
          <a:p>
            <a:r>
              <a:rPr lang="en-US" dirty="0"/>
              <a:t>Rewards: how much reward from each state</a:t>
            </a:r>
          </a:p>
          <a:p>
            <a:r>
              <a:rPr lang="en-US" dirty="0"/>
              <a:t>Model may be imperfect!</a:t>
            </a:r>
          </a:p>
          <a:p>
            <a:endParaRPr lang="en-US" dirty="0"/>
          </a:p>
          <a:p>
            <a:r>
              <a:rPr lang="en-US" dirty="0"/>
              <a:t>Grid layout represents transition model</a:t>
            </a:r>
          </a:p>
          <a:p>
            <a:r>
              <a:rPr lang="en-US" dirty="0"/>
              <a:t>Numbers represent immediate reward from each state</a:t>
            </a:r>
          </a:p>
        </p:txBody>
      </p:sp>
      <p:pic>
        <p:nvPicPr>
          <p:cNvPr id="4" name="Picture 3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2C2667CE-78A6-A143-8466-D1727AEFC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6" y="1503082"/>
            <a:ext cx="5980817" cy="47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7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D3B5-3E9F-8042-BD42-650DD58A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3C97F-4CD3-8945-8034-09F64578A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6347812" cy="4805082"/>
          </a:xfrm>
        </p:spPr>
        <p:txBody>
          <a:bodyPr/>
          <a:lstStyle/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Learn a function </a:t>
            </a:r>
            <a:r>
              <a:rPr lang="en-US" i="1" dirty="0"/>
              <a:t>f </a:t>
            </a:r>
            <a:r>
              <a:rPr lang="en-US" dirty="0"/>
              <a:t>such that it maps input X to labels Y</a:t>
            </a:r>
            <a:endParaRPr lang="en-US" i="1" dirty="0"/>
          </a:p>
          <a:p>
            <a:pPr lvl="1"/>
            <a:r>
              <a:rPr lang="en-US" i="1" dirty="0"/>
              <a:t>f(X) -&gt; Y</a:t>
            </a:r>
          </a:p>
          <a:p>
            <a:r>
              <a:rPr lang="en-US" dirty="0"/>
              <a:t>Unsupervised learning</a:t>
            </a:r>
          </a:p>
          <a:p>
            <a:pPr lvl="1"/>
            <a:r>
              <a:rPr lang="en-US" dirty="0"/>
              <a:t>Finding patterns in data without labels</a:t>
            </a:r>
          </a:p>
          <a:p>
            <a:pPr lvl="1"/>
            <a:r>
              <a:rPr lang="en-US" dirty="0"/>
              <a:t>Clustering, compression, dimensionality reduction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Sequential decision-making</a:t>
            </a:r>
          </a:p>
          <a:p>
            <a:pPr lvl="1"/>
            <a:r>
              <a:rPr lang="en-US" dirty="0"/>
              <a:t>Combines aspects of supervised and unsupervised learning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5ED1649-8DB3-964E-B36B-908B7609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124" y="2147757"/>
            <a:ext cx="4478620" cy="440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8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6238D5-C9BA-754C-A3CA-4301F800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agent taxonomy</a:t>
            </a:r>
          </a:p>
        </p:txBody>
      </p:sp>
      <p:pic>
        <p:nvPicPr>
          <p:cNvPr id="7" name="Picture 6" descr="Diagram, venn diagram&#10;&#10;Description automatically generated">
            <a:extLst>
              <a:ext uri="{FF2B5EF4-FFF2-40B4-BE49-F238E27FC236}">
                <a16:creationId xmlns:a16="http://schemas.microsoft.com/office/drawing/2014/main" id="{F05A889D-A979-2E45-A333-23B9FAF85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430" y="1236006"/>
            <a:ext cx="5643139" cy="537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23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9829-31D0-C74A-A340-BF52AAACD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decision making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E6882-EF09-2541-ABA6-B44F01802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0660B5-FFE5-6E45-BC99-5E6D3E276F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Environment initially unknown</a:t>
            </a:r>
          </a:p>
          <a:p>
            <a:r>
              <a:rPr lang="en-US" dirty="0"/>
              <a:t>Agent interacts with environment</a:t>
            </a:r>
          </a:p>
          <a:p>
            <a:r>
              <a:rPr lang="en-US" dirty="0"/>
              <a:t>Agent improves its policy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6E6DCC-E77E-A849-9E21-A87769083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F394B4-E188-7947-A4E7-8324AD3501C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Model of environment is known (albeit possibly imperfect)</a:t>
            </a:r>
          </a:p>
          <a:p>
            <a:r>
              <a:rPr lang="en-US" dirty="0"/>
              <a:t>Agent performs computations with its model (no external interactions)</a:t>
            </a:r>
          </a:p>
          <a:p>
            <a:r>
              <a:rPr lang="en-US" dirty="0"/>
              <a:t>Agent improves its policy</a:t>
            </a:r>
          </a:p>
          <a:p>
            <a:r>
              <a:rPr lang="en-US" dirty="0"/>
              <a:t>Deliberation, reasoning, introspection, pondering, thought, search,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36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C4C2D4-C362-E348-A1B3-7E1648C1E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Example: RL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D676F2D-F15D-8D4E-BE5E-AF9611168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4179" y="1766426"/>
            <a:ext cx="4396341" cy="4200245"/>
          </a:xfrm>
        </p:spPr>
        <p:txBody>
          <a:bodyPr/>
          <a:lstStyle/>
          <a:p>
            <a:r>
              <a:rPr lang="en-US" dirty="0"/>
              <a:t>Rules of the game could be initially unknown</a:t>
            </a:r>
          </a:p>
          <a:p>
            <a:r>
              <a:rPr lang="en-US" dirty="0"/>
              <a:t>Learn rules directly from interactive game-play</a:t>
            </a:r>
          </a:p>
          <a:p>
            <a:r>
              <a:rPr lang="en-US" dirty="0"/>
              <a:t>Pick actions on joystick, see pixels and scores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0BD8F1C-CF48-4942-B890-FC1CD321C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7" y="1556952"/>
            <a:ext cx="6030355" cy="46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7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C3B04-D87D-324E-A413-A2AD14CF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Example: Planning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A108F3-B7B0-6B4F-8FED-FDF889A263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Rules of the game are known</a:t>
            </a:r>
          </a:p>
          <a:p>
            <a:r>
              <a:rPr lang="en-US" dirty="0"/>
              <a:t>Can query the emulator</a:t>
            </a:r>
          </a:p>
          <a:p>
            <a:pPr lvl="1"/>
            <a:r>
              <a:rPr lang="en-US" dirty="0"/>
              <a:t>In this case, a perfect model inside agent’s brain</a:t>
            </a:r>
          </a:p>
          <a:p>
            <a:r>
              <a:rPr lang="en-US" dirty="0"/>
              <a:t>If I take action </a:t>
            </a:r>
            <a:r>
              <a:rPr lang="en-US" i="1" dirty="0"/>
              <a:t>a</a:t>
            </a:r>
            <a:r>
              <a:rPr lang="en-US" dirty="0"/>
              <a:t> from state </a:t>
            </a:r>
            <a:r>
              <a:rPr lang="en-US" i="1" dirty="0"/>
              <a:t>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What would the next state be?</a:t>
            </a:r>
          </a:p>
          <a:p>
            <a:pPr lvl="1"/>
            <a:r>
              <a:rPr lang="en-US" dirty="0"/>
              <a:t>What would the score be?</a:t>
            </a:r>
          </a:p>
          <a:p>
            <a:r>
              <a:rPr lang="en-US" dirty="0"/>
              <a:t>Plan ahead to find optimal policy</a:t>
            </a:r>
          </a:p>
          <a:p>
            <a:pPr lvl="1"/>
            <a:r>
              <a:rPr lang="en-US" dirty="0"/>
              <a:t>E.g. tree search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E242BE4-A950-5940-8952-0F3B10409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89" y="1285961"/>
            <a:ext cx="53594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8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D3215-63E0-214D-9E62-D7F3548CB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key strategies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A0749-6F01-E148-A9CE-A86C361D4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E2A4A-430C-9B41-885B-3E45413048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Finds more information about the environment</a:t>
            </a:r>
          </a:p>
          <a:p>
            <a:endParaRPr lang="en-US" dirty="0"/>
          </a:p>
          <a:p>
            <a:r>
              <a:rPr lang="en-US" dirty="0"/>
              <a:t>Try a new restaurant</a:t>
            </a:r>
          </a:p>
          <a:p>
            <a:r>
              <a:rPr lang="en-US" dirty="0"/>
              <a:t>Show a new ad</a:t>
            </a:r>
          </a:p>
          <a:p>
            <a:r>
              <a:rPr lang="en-US" dirty="0"/>
              <a:t>Play an experimental move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331BE8-D1C8-4344-B42C-0F749C247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Exploitation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922234-0E07-8943-882F-9BFB306EF8F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Exploits known information to maximize reward</a:t>
            </a:r>
          </a:p>
          <a:p>
            <a:endParaRPr lang="en-US" dirty="0"/>
          </a:p>
          <a:p>
            <a:r>
              <a:rPr lang="en-US" dirty="0"/>
              <a:t>Go to your favorite restaurant</a:t>
            </a:r>
          </a:p>
          <a:p>
            <a:r>
              <a:rPr lang="en-US" dirty="0"/>
              <a:t>Show most successful ad</a:t>
            </a:r>
          </a:p>
          <a:p>
            <a:r>
              <a:rPr lang="en-US" dirty="0"/>
              <a:t>Play the move you know works best</a:t>
            </a:r>
          </a:p>
        </p:txBody>
      </p:sp>
      <p:sp>
        <p:nvSpPr>
          <p:cNvPr id="9" name="Explosion 1 8">
            <a:extLst>
              <a:ext uri="{FF2B5EF4-FFF2-40B4-BE49-F238E27FC236}">
                <a16:creationId xmlns:a16="http://schemas.microsoft.com/office/drawing/2014/main" id="{1E04B446-C667-F94F-92D8-5813DD954D7D}"/>
              </a:ext>
            </a:extLst>
          </p:cNvPr>
          <p:cNvSpPr/>
          <p:nvPr/>
        </p:nvSpPr>
        <p:spPr>
          <a:xfrm>
            <a:off x="1631091" y="4732637"/>
            <a:ext cx="6351373" cy="250842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usually very important to do both, but one often comes at the expense of the other</a:t>
            </a:r>
          </a:p>
        </p:txBody>
      </p:sp>
    </p:spTree>
    <p:extLst>
      <p:ext uri="{BB962C8B-B14F-4D97-AF65-F5344CB8AC3E}">
        <p14:creationId xmlns:p14="http://schemas.microsoft.com/office/powerpoint/2010/main" val="250713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uiExpand="1" build="p"/>
      <p:bldP spid="7" grpId="0" build="p"/>
      <p:bldP spid="8" grpId="0" uiExpand="1" build="p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5077-7626-A64F-AB44-2CC963F78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7F3C5A-F2F9-D94D-B8F1-F9B42EABB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RL is like trial-and-error learning</a:t>
            </a:r>
          </a:p>
          <a:p>
            <a:r>
              <a:rPr lang="en-US" dirty="0"/>
              <a:t>Agent should discover a good policy via its experiences interacting with the environment</a:t>
            </a:r>
          </a:p>
          <a:p>
            <a:r>
              <a:rPr lang="en-US" dirty="0"/>
              <a:t>…without losing too much reward along the way</a:t>
            </a:r>
          </a:p>
        </p:txBody>
      </p:sp>
    </p:spTree>
    <p:extLst>
      <p:ext uri="{BB962C8B-B14F-4D97-AF65-F5344CB8AC3E}">
        <p14:creationId xmlns:p14="http://schemas.microsoft.com/office/powerpoint/2010/main" val="72426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E7DC6-374E-CD48-B21A-5D8783E2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 for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7FEF4-1F21-3B4A-AC2C-9FA70F1AE6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Why games?</a:t>
            </a:r>
          </a:p>
          <a:p>
            <a:endParaRPr lang="en-US" dirty="0"/>
          </a:p>
          <a:p>
            <a:r>
              <a:rPr lang="en-US" dirty="0"/>
              <a:t>[often] simple rules, but deep concepts</a:t>
            </a:r>
          </a:p>
          <a:p>
            <a:r>
              <a:rPr lang="en-US" dirty="0"/>
              <a:t>Very large observation and/or action spaces</a:t>
            </a:r>
          </a:p>
          <a:p>
            <a:r>
              <a:rPr lang="en-US" dirty="0"/>
              <a:t>Long planning horizons / sparse rewards</a:t>
            </a:r>
          </a:p>
          <a:p>
            <a:r>
              <a:rPr lang="en-US" b="1" dirty="0"/>
              <a:t>Fun! 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7FAA31B2-60CB-2344-A5BE-20DA08F2D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725" y="2413686"/>
            <a:ext cx="58928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3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8CFE8-126C-394A-9088-A330B7D8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approach: minimax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DA740E-BE5B-1E43-8104-3C0D28E49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two players with two distinct policies</a:t>
            </a:r>
          </a:p>
          <a:p>
            <a:r>
              <a:rPr lang="en-US" dirty="0"/>
              <a:t>Assume each player enacts their optimal policy (i.e., they’re good players)</a:t>
            </a:r>
          </a:p>
          <a:p>
            <a:r>
              <a:rPr lang="en-US" dirty="0"/>
              <a:t>Players adapt to each other</a:t>
            </a:r>
          </a:p>
          <a:p>
            <a:r>
              <a:rPr lang="en-US" dirty="0"/>
              <a:t>Therefore, players have opposite rewards (what is good for one player must, therefore, be bad for the other): </a:t>
            </a:r>
            <a:r>
              <a:rPr lang="en-US" b="1" dirty="0"/>
              <a:t>zero-sum rewards</a:t>
            </a:r>
          </a:p>
          <a:p>
            <a:endParaRPr lang="en-US" dirty="0"/>
          </a:p>
          <a:p>
            <a:r>
              <a:rPr lang="en-US" dirty="0"/>
              <a:t>Sound at all familiar?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3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7E42-2C0E-2F4F-8798-8946C304F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FCCA6B-B019-E045-91FF-3097BFF50B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Nash equilibria</a:t>
                </a:r>
              </a:p>
              <a:p>
                <a:endParaRPr lang="en-US" dirty="0"/>
              </a:p>
              <a:p>
                <a:r>
                  <a:rPr lang="en-US" b="1" dirty="0"/>
                  <a:t>We see this in GANs!</a:t>
                </a:r>
                <a:endParaRPr lang="en-US" dirty="0"/>
              </a:p>
              <a:p>
                <a:endParaRPr lang="en-US" b="1" dirty="0"/>
              </a:p>
              <a:p>
                <a:r>
                  <a:rPr lang="en-US" dirty="0"/>
                  <a:t>Value function now defines expected total reward given </a:t>
                </a:r>
                <a:r>
                  <a:rPr lang="en-US" i="1" dirty="0"/>
                  <a:t>joint</a:t>
                </a:r>
                <a:r>
                  <a:rPr lang="en-US" dirty="0"/>
                  <a:t> policies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Redefine a player’s value function as a minimax value function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FCCA6B-B019-E045-91FF-3097BFF50B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EA5D8FC1-1E5F-F54F-8847-654E6616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121" y="2066906"/>
            <a:ext cx="1638300" cy="4318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C9C83EE-0D2C-7C4D-B0F6-DB5DFB341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482" y="4373283"/>
            <a:ext cx="2870200" cy="584200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B2C2100A-8EE0-F347-9952-BF79334F8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910" y="5439890"/>
            <a:ext cx="2667000" cy="698500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D5E5192-4F6E-8843-B370-4D99546F8B4D}"/>
              </a:ext>
            </a:extLst>
          </p:cNvPr>
          <p:cNvSpPr/>
          <p:nvPr/>
        </p:nvSpPr>
        <p:spPr>
          <a:xfrm>
            <a:off x="7258816" y="5439890"/>
            <a:ext cx="3924050" cy="1136630"/>
          </a:xfrm>
          <a:prstGeom prst="wedgeRoundRectCallout">
            <a:avLst>
              <a:gd name="adj1" fmla="val -79921"/>
              <a:gd name="adj2" fmla="val -1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Subscripts will be swapped depending on which player’s value function we’re referring to</a:t>
            </a:r>
          </a:p>
        </p:txBody>
      </p:sp>
    </p:spTree>
    <p:extLst>
      <p:ext uri="{BB962C8B-B14F-4D97-AF65-F5344CB8AC3E}">
        <p14:creationId xmlns:p14="http://schemas.microsoft.com/office/powerpoint/2010/main" val="239704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DB4A-DF3C-C648-A3B3-A8E2F4F6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B2659-F4D3-4049-95BE-882C87644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/>
          <a:lstStyle/>
          <a:p>
            <a:r>
              <a:rPr lang="en-US" dirty="0"/>
              <a:t>How to find the minimax?</a:t>
            </a:r>
          </a:p>
          <a:p>
            <a:r>
              <a:rPr lang="en-US" dirty="0"/>
              <a:t>Depth-first game-tree search</a:t>
            </a:r>
          </a:p>
          <a:p>
            <a:endParaRPr lang="en-US" dirty="0"/>
          </a:p>
          <a:p>
            <a:r>
              <a:rPr lang="en-US" b="1" dirty="0"/>
              <a:t>Done! …right?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B2F1E6B-E598-7147-8E8C-76A0F9FF5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766" y="1385672"/>
            <a:ext cx="4659355" cy="520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9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2555-2F65-554B-BE6A-098DB0309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(RL)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06A5D-875C-F147-B571-1B61341F7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point: learns through </a:t>
            </a:r>
            <a:r>
              <a:rPr lang="en-US" b="1" dirty="0"/>
              <a:t>trial-and-error</a:t>
            </a:r>
            <a:r>
              <a:rPr lang="en-US" dirty="0"/>
              <a:t> interaction with the surrounding environment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A28AD71-81CA-174E-80ED-5C4FF4B93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13" y="3094855"/>
            <a:ext cx="7190774" cy="315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6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55AF-A0EF-F249-8325-BFAC04E5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BF6BB-9841-0346-9AC3-FB1BD61E4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532373" cy="4195481"/>
          </a:xfrm>
        </p:spPr>
        <p:txBody>
          <a:bodyPr/>
          <a:lstStyle/>
          <a:p>
            <a:r>
              <a:rPr lang="en-US" dirty="0"/>
              <a:t>Search tree grows exponentially</a:t>
            </a:r>
          </a:p>
          <a:p>
            <a:r>
              <a:rPr lang="en-US" dirty="0"/>
              <a:t>Impractical to search to the end of the game</a:t>
            </a:r>
          </a:p>
          <a:p>
            <a:endParaRPr lang="en-US" dirty="0"/>
          </a:p>
          <a:p>
            <a:r>
              <a:rPr lang="en-US" dirty="0"/>
              <a:t>Instead, use value approximator</a:t>
            </a:r>
          </a:p>
          <a:p>
            <a:endParaRPr lang="en-US" dirty="0"/>
          </a:p>
          <a:p>
            <a:r>
              <a:rPr lang="en-US" dirty="0"/>
              <a:t>Minimax search to fixed depth</a:t>
            </a:r>
            <a:endParaRPr lang="en-US" i="1" dirty="0"/>
          </a:p>
          <a:p>
            <a:r>
              <a:rPr lang="en-US" i="1" dirty="0"/>
              <a:t>Estimate</a:t>
            </a:r>
            <a:r>
              <a:rPr lang="en-US" dirty="0"/>
              <a:t> minimax value at leaf nodes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7BCBAF1-0ECC-8D48-91FD-3AF3C512A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686" y="1940010"/>
            <a:ext cx="5119774" cy="4740189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F87522B1-BA53-BB4E-BB4E-DE6950769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240" y="4075154"/>
            <a:ext cx="1803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0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43EF-F637-C642-8143-4823743C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Example: Chess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EE1AE-6251-F342-9D9C-5EF7B4F76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049456" cy="4195481"/>
          </a:xfrm>
        </p:spPr>
        <p:txBody>
          <a:bodyPr/>
          <a:lstStyle/>
          <a:p>
            <a:r>
              <a:rPr lang="en-US" dirty="0"/>
              <a:t>Binary-linear value function v(s, w)</a:t>
            </a:r>
          </a:p>
          <a:p>
            <a:pPr lvl="1"/>
            <a:r>
              <a:rPr lang="en-US" dirty="0"/>
              <a:t>Binary feature vector x(s): one feature per chess piece</a:t>
            </a:r>
          </a:p>
          <a:p>
            <a:pPr lvl="1"/>
            <a:r>
              <a:rPr lang="en-US" dirty="0"/>
              <a:t>Weight vector w: value of each chess piece</a:t>
            </a:r>
          </a:p>
          <a:p>
            <a:pPr lvl="1"/>
            <a:r>
              <a:rPr lang="en-US" dirty="0"/>
              <a:t>Position is evaluated by summing weights of current features</a:t>
            </a: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AB740DC-0AC1-C94C-B598-CED4FE7CE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769" y="2299881"/>
            <a:ext cx="2789433" cy="274320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85FB71A-675C-044F-9368-C5D55242E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284" y="2299881"/>
            <a:ext cx="3975100" cy="2743200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7766CBBC-C2EB-C947-80D9-AB988C593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497" y="5621518"/>
            <a:ext cx="3301573" cy="62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0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A563-2CC3-E14C-B2EC-DE677090A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EE10C-3C19-B948-AACE-298793CAA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RL game examples</a:t>
            </a:r>
          </a:p>
          <a:p>
            <a:r>
              <a:rPr lang="en-US" dirty="0"/>
              <a:t>Rule-based agents and MDPs</a:t>
            </a:r>
          </a:p>
          <a:p>
            <a:r>
              <a:rPr lang="en-US" dirty="0"/>
              <a:t>Introduction to Deep RL</a:t>
            </a:r>
          </a:p>
          <a:p>
            <a:r>
              <a:rPr lang="en-US" dirty="0"/>
              <a:t>DeepMind’s RL framework</a:t>
            </a:r>
          </a:p>
        </p:txBody>
      </p:sp>
    </p:spTree>
    <p:extLst>
      <p:ext uri="{BB962C8B-B14F-4D97-AF65-F5344CB8AC3E}">
        <p14:creationId xmlns:p14="http://schemas.microsoft.com/office/powerpoint/2010/main" val="247083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3A693-25ED-D84A-BC50-8BB8FCF96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1026" name="Picture 2" descr="BRACE-YOURSELVES-QUESTIONS-ARE-COMING-meme-49792 - Live Your Message">
            <a:extLst>
              <a:ext uri="{FF2B5EF4-FFF2-40B4-BE49-F238E27FC236}">
                <a16:creationId xmlns:a16="http://schemas.microsoft.com/office/drawing/2014/main" id="{7B020601-4CEA-024D-ABD4-C36F048F1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64322"/>
            <a:ext cx="6705600" cy="514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461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1DA6-B59C-3143-8AA2-407F0607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85DB-C42F-FF43-AD71-1AE941F14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DeepMind’s intro to RL videos and slides</a:t>
            </a:r>
          </a:p>
          <a:p>
            <a:pPr lvl="1"/>
            <a:r>
              <a:rPr lang="en-US" dirty="0">
                <a:hlinkClick r:id="rId2"/>
              </a:rPr>
              <a:t>https://deepmind.com/learning-resources/-introduction-reinforcement-learning-david-silver</a:t>
            </a:r>
            <a:endParaRPr lang="en-US" dirty="0"/>
          </a:p>
          <a:p>
            <a:r>
              <a:rPr lang="en-US" i="1" dirty="0"/>
              <a:t>Deep Learning and the Game of Go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https://www.manning.com/books/deep-learning-and-the-game-of-go</a:t>
            </a:r>
            <a:endParaRPr lang="en-US" dirty="0"/>
          </a:p>
          <a:p>
            <a:pPr lvl="1"/>
            <a:r>
              <a:rPr lang="en-US" dirty="0"/>
              <a:t>Code examples: </a:t>
            </a:r>
            <a:r>
              <a:rPr lang="en-US" dirty="0">
                <a:hlinkClick r:id="rId4"/>
              </a:rPr>
              <a:t>https://github.com/maxpumperla/deep_learning_and_the_game_of_go</a:t>
            </a:r>
            <a:r>
              <a:rPr lang="en-US" dirty="0"/>
              <a:t> </a:t>
            </a:r>
          </a:p>
          <a:p>
            <a:r>
              <a:rPr lang="en-US" i="1" dirty="0"/>
              <a:t>Reinforcement Learning: An Introduction</a:t>
            </a:r>
            <a:endParaRPr lang="en-US" dirty="0"/>
          </a:p>
          <a:p>
            <a:pPr lvl="1"/>
            <a:r>
              <a:rPr lang="en-US" dirty="0"/>
              <a:t>Richard Sutton and Andrew </a:t>
            </a:r>
            <a:r>
              <a:rPr lang="en-US" dirty="0" err="1"/>
              <a:t>Barto</a:t>
            </a:r>
            <a:r>
              <a:rPr lang="en-US" dirty="0"/>
              <a:t> (2nd ed), </a:t>
            </a:r>
            <a:r>
              <a:rPr lang="en-US" dirty="0">
                <a:hlinkClick r:id="rId5"/>
              </a:rPr>
              <a:t>https://web.stanford.edu/class/psych209/Readings/SuttonBartoIPRLBook2ndEd.pdf</a:t>
            </a:r>
            <a:endParaRPr lang="en-US" dirty="0"/>
          </a:p>
          <a:p>
            <a:r>
              <a:rPr lang="en-US" dirty="0"/>
              <a:t>“An Introduction to Deep Reinforcement Learning”</a:t>
            </a:r>
          </a:p>
          <a:p>
            <a:pPr lvl="1"/>
            <a:r>
              <a:rPr lang="en-US" dirty="0">
                <a:hlinkClick r:id="rId6"/>
              </a:rPr>
              <a:t>https://arxiv.org/abs/1811.12560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967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B197-06F6-FF45-9968-69C739B0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00017-51E8-5449-8C07-33BFD2AFD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Agent</a:t>
            </a:r>
          </a:p>
          <a:p>
            <a:pPr lvl="1"/>
            <a:r>
              <a:rPr lang="en-US" dirty="0"/>
              <a:t>The “thing” that’s learning the optimal behavior through trial-and-error interaction with the surrounding environment</a:t>
            </a:r>
          </a:p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The explicit limiting circumstances (spatial, temporal, interactive) in which your agent can freely probe in order to learn</a:t>
            </a:r>
          </a:p>
          <a:p>
            <a:r>
              <a:rPr lang="en-US" dirty="0"/>
              <a:t>States</a:t>
            </a:r>
          </a:p>
          <a:p>
            <a:pPr lvl="1"/>
            <a:r>
              <a:rPr lang="en-US" dirty="0"/>
              <a:t>Information the agent uses to determine what to do next</a:t>
            </a:r>
          </a:p>
          <a:p>
            <a:pPr lvl="1"/>
            <a:r>
              <a:rPr lang="en-US" dirty="0"/>
              <a:t>A function of history, where history is the sequence of observations, actions, and rewards up to the current time </a:t>
            </a:r>
            <a:r>
              <a:rPr lang="en-US" i="1" dirty="0"/>
              <a:t>t</a:t>
            </a:r>
            <a:endParaRPr lang="en-US" dirty="0"/>
          </a:p>
          <a:p>
            <a:r>
              <a:rPr lang="en-US" dirty="0"/>
              <a:t>Actions</a:t>
            </a:r>
          </a:p>
          <a:p>
            <a:pPr lvl="1"/>
            <a:r>
              <a:rPr lang="en-US" dirty="0"/>
              <a:t>Possible decisions an agent can make at step </a:t>
            </a:r>
            <a:r>
              <a:rPr lang="en-US" i="1" dirty="0"/>
              <a:t>t</a:t>
            </a:r>
            <a:endParaRPr lang="en-US" dirty="0"/>
          </a:p>
          <a:p>
            <a:pPr lvl="1"/>
            <a:r>
              <a:rPr lang="en-US" dirty="0"/>
              <a:t>Actions will influence reward</a:t>
            </a:r>
          </a:p>
          <a:p>
            <a:r>
              <a:rPr lang="en-US" dirty="0"/>
              <a:t>Reward</a:t>
            </a:r>
          </a:p>
          <a:p>
            <a:pPr lvl="1"/>
            <a:r>
              <a:rPr lang="en-US" dirty="0"/>
              <a:t>A scalar feedback signal to the agent indicating how well it’s doing at step </a:t>
            </a:r>
            <a:r>
              <a:rPr lang="en-US" i="1" dirty="0"/>
              <a:t>t</a:t>
            </a:r>
            <a:endParaRPr lang="en-US" dirty="0"/>
          </a:p>
          <a:p>
            <a:pPr lvl="1"/>
            <a:r>
              <a:rPr lang="en-US" dirty="0"/>
              <a:t>Or “return” on a policy</a:t>
            </a:r>
          </a:p>
          <a:p>
            <a:r>
              <a:rPr lang="en-US" dirty="0"/>
              <a:t>Policy</a:t>
            </a:r>
          </a:p>
          <a:p>
            <a:pPr lvl="1"/>
            <a:r>
              <a:rPr lang="en-US" dirty="0"/>
              <a:t>Defines how an agent selects actions to perform</a:t>
            </a:r>
          </a:p>
          <a:p>
            <a:pPr lvl="1"/>
            <a:r>
              <a:rPr lang="en-US" dirty="0"/>
              <a:t>Deterministic (direct mapping from action to state) or stochastic (probabilistic mapping)</a:t>
            </a:r>
          </a:p>
        </p:txBody>
      </p:sp>
    </p:spTree>
    <p:extLst>
      <p:ext uri="{BB962C8B-B14F-4D97-AF65-F5344CB8AC3E}">
        <p14:creationId xmlns:p14="http://schemas.microsoft.com/office/powerpoint/2010/main" val="7994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7B3AD-242C-EA43-8427-A304C76E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0E6A5-FE11-2747-B563-281AF9FD1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actions to maximize total future reward</a:t>
            </a:r>
          </a:p>
          <a:p>
            <a:pPr lvl="1"/>
            <a:r>
              <a:rPr lang="en-US" dirty="0"/>
              <a:t>(can we know the future reward?)</a:t>
            </a:r>
          </a:p>
          <a:p>
            <a:endParaRPr lang="en-US" dirty="0"/>
          </a:p>
          <a:p>
            <a:r>
              <a:rPr lang="en-US" dirty="0"/>
              <a:t>Actions may have long-term consequences</a:t>
            </a:r>
          </a:p>
          <a:p>
            <a:r>
              <a:rPr lang="en-US" dirty="0"/>
              <a:t>Reward may be delayed</a:t>
            </a:r>
          </a:p>
          <a:p>
            <a:r>
              <a:rPr lang="en-US" dirty="0"/>
              <a:t>May be better to sacrifice immediate reward to gain more long-term reward</a:t>
            </a:r>
          </a:p>
          <a:p>
            <a:pPr lvl="1"/>
            <a:r>
              <a:rPr lang="en-US" dirty="0"/>
              <a:t>Financial investments</a:t>
            </a:r>
          </a:p>
          <a:p>
            <a:pPr lvl="1"/>
            <a:r>
              <a:rPr lang="en-US" dirty="0"/>
              <a:t>Blocking opponent moves</a:t>
            </a:r>
          </a:p>
        </p:txBody>
      </p:sp>
    </p:spTree>
    <p:extLst>
      <p:ext uri="{BB962C8B-B14F-4D97-AF65-F5344CB8AC3E}">
        <p14:creationId xmlns:p14="http://schemas.microsoft.com/office/powerpoint/2010/main" val="269283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7218-F65C-EA43-B0DD-3AFB601F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E2F1B-9ADD-474C-8755-D2AEF11D5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agent-environment interaction in reinforcement learning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CE7601A-1606-0B43-84F0-C1B7D8F0F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36" y="2694973"/>
            <a:ext cx="9404723" cy="34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30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43133-8284-3441-B704-22B14F67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Reward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1AB68-4B72-6944-AC73-8CEEF52D1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Flying a drone</a:t>
            </a:r>
          </a:p>
          <a:p>
            <a:pPr lvl="1"/>
            <a:r>
              <a:rPr lang="en-US" dirty="0"/>
              <a:t>+ reward for following desired trajectory</a:t>
            </a:r>
          </a:p>
          <a:p>
            <a:pPr lvl="1"/>
            <a:r>
              <a:rPr lang="en-US" dirty="0"/>
              <a:t>- reward for crashing</a:t>
            </a:r>
          </a:p>
          <a:p>
            <a:r>
              <a:rPr lang="en-US" dirty="0"/>
              <a:t>Defeat world champion at chess</a:t>
            </a:r>
          </a:p>
          <a:p>
            <a:pPr lvl="1"/>
            <a:r>
              <a:rPr lang="en-US" dirty="0"/>
              <a:t>+ reward for winning a game</a:t>
            </a:r>
          </a:p>
          <a:p>
            <a:pPr lvl="1"/>
            <a:r>
              <a:rPr lang="en-US" dirty="0"/>
              <a:t>- reward for losing a game</a:t>
            </a:r>
          </a:p>
          <a:p>
            <a:r>
              <a:rPr lang="en-US" dirty="0"/>
              <a:t>Control a power station</a:t>
            </a:r>
          </a:p>
          <a:p>
            <a:pPr lvl="1"/>
            <a:r>
              <a:rPr lang="en-US" dirty="0"/>
              <a:t>+ reward for producing power</a:t>
            </a:r>
          </a:p>
          <a:p>
            <a:pPr lvl="1"/>
            <a:r>
              <a:rPr lang="en-US" dirty="0"/>
              <a:t>- reward for exceeding safety thresholds</a:t>
            </a:r>
          </a:p>
          <a:p>
            <a:r>
              <a:rPr lang="en-US" dirty="0"/>
              <a:t>Play different Atari video games</a:t>
            </a:r>
          </a:p>
          <a:p>
            <a:pPr lvl="1"/>
            <a:r>
              <a:rPr lang="en-US" dirty="0"/>
              <a:t>+ reward for increasing score</a:t>
            </a:r>
          </a:p>
          <a:p>
            <a:pPr lvl="1"/>
            <a:r>
              <a:rPr lang="en-US" dirty="0"/>
              <a:t>- reward for lower scores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B704891-72CE-FF45-B4D0-DD79544CD710}"/>
              </a:ext>
            </a:extLst>
          </p:cNvPr>
          <p:cNvSpPr/>
          <p:nvPr/>
        </p:nvSpPr>
        <p:spPr>
          <a:xfrm>
            <a:off x="6834434" y="1765677"/>
            <a:ext cx="3110845" cy="2740336"/>
          </a:xfrm>
          <a:prstGeom prst="wedgeRoundRectCallout">
            <a:avLst>
              <a:gd name="adj1" fmla="val -78728"/>
              <a:gd name="adj2" fmla="val 227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These can be VERY long-term rewards!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Dependency between game outcome and any individual move is ambiguous.</a:t>
            </a:r>
          </a:p>
        </p:txBody>
      </p:sp>
    </p:spTree>
    <p:extLst>
      <p:ext uri="{BB962C8B-B14F-4D97-AF65-F5344CB8AC3E}">
        <p14:creationId xmlns:p14="http://schemas.microsoft.com/office/powerpoint/2010/main" val="404071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7B3AD-242C-EA43-8427-A304C76E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and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0E6A5-FE11-2747-B563-281AF9FD1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338310" cy="4195481"/>
          </a:xfrm>
        </p:spPr>
        <p:txBody>
          <a:bodyPr/>
          <a:lstStyle/>
          <a:p>
            <a:r>
              <a:rPr lang="en-US" dirty="0"/>
              <a:t>Select actions to maximize total future reward</a:t>
            </a:r>
          </a:p>
          <a:p>
            <a:endParaRPr lang="en-US" dirty="0"/>
          </a:p>
          <a:p>
            <a:r>
              <a:rPr lang="en-US" dirty="0"/>
              <a:t>Actions may have long-term consequences</a:t>
            </a:r>
          </a:p>
          <a:p>
            <a:r>
              <a:rPr lang="en-US" dirty="0"/>
              <a:t>Reward may be delayed</a:t>
            </a:r>
          </a:p>
          <a:p>
            <a:r>
              <a:rPr lang="en-US" dirty="0"/>
              <a:t>May be better to sacrifice immediate reward to gain more long-term reward</a:t>
            </a:r>
          </a:p>
          <a:p>
            <a:pPr lvl="1"/>
            <a:r>
              <a:rPr lang="en-US" dirty="0"/>
              <a:t>Financial investments</a:t>
            </a:r>
          </a:p>
          <a:p>
            <a:pPr lvl="1"/>
            <a:r>
              <a:rPr lang="en-US" dirty="0"/>
              <a:t>Blocking opponent moves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CC79F7B-CBCC-A543-9C94-089A3DC86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622" y="1371599"/>
            <a:ext cx="4528418" cy="51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2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69B48-287A-2F4F-97A5-BF030846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or model-free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5F9A-E4AD-E343-819B-2C438C6A5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1688765"/>
          </a:xfrm>
        </p:spPr>
        <p:txBody>
          <a:bodyPr/>
          <a:lstStyle/>
          <a:p>
            <a:r>
              <a:rPr lang="en-US" dirty="0"/>
              <a:t>The agent may have an internal model of the environment</a:t>
            </a:r>
          </a:p>
          <a:p>
            <a:pPr lvl="1"/>
            <a:r>
              <a:rPr lang="en-US" dirty="0"/>
              <a:t>Contains estimated transition function and estimated reward function</a:t>
            </a:r>
          </a:p>
          <a:p>
            <a:pPr lvl="1"/>
            <a:r>
              <a:rPr lang="en-US" dirty="0"/>
              <a:t>Combines these with a planning algorithm</a:t>
            </a:r>
          </a:p>
          <a:p>
            <a:r>
              <a:rPr lang="en-US" dirty="0"/>
              <a:t>Model-free agents optimize the reward function directly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EA7141E-C24A-D249-B74B-DADB6A625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941353"/>
            <a:ext cx="48768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8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{CC3FC658-500A-8744-AFBD-CB03DCE42916}tf10001062</Template>
  <TotalTime>2749</TotalTime>
  <Words>1271</Words>
  <Application>Microsoft Macintosh PowerPoint</Application>
  <PresentationFormat>Widescreen</PresentationFormat>
  <Paragraphs>232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Cambria Math</vt:lpstr>
      <vt:lpstr>Century Gothic</vt:lpstr>
      <vt:lpstr>Wingdings 3</vt:lpstr>
      <vt:lpstr>Ion</vt:lpstr>
      <vt:lpstr>Introduction to Reinforcement Learning</vt:lpstr>
      <vt:lpstr>Machine Learning</vt:lpstr>
      <vt:lpstr>Reinforcement Learning (RL)</vt:lpstr>
      <vt:lpstr>Jargon</vt:lpstr>
      <vt:lpstr>Goal of RL</vt:lpstr>
      <vt:lpstr>Goal of RL</vt:lpstr>
      <vt:lpstr>Examples of Reward</vt:lpstr>
      <vt:lpstr>Agent and Environment</vt:lpstr>
      <vt:lpstr>Model-based or model-free</vt:lpstr>
      <vt:lpstr>Types of Environments</vt:lpstr>
      <vt:lpstr>More on Environments</vt:lpstr>
      <vt:lpstr>More on Environments</vt:lpstr>
      <vt:lpstr>Value Function</vt:lpstr>
      <vt:lpstr>Value vs Reward</vt:lpstr>
      <vt:lpstr>General RL schema</vt:lpstr>
      <vt:lpstr>Maze Example</vt:lpstr>
      <vt:lpstr>Maze Example</vt:lpstr>
      <vt:lpstr>Maze Example</vt:lpstr>
      <vt:lpstr>Maze Example</vt:lpstr>
      <vt:lpstr>RL agent taxonomy</vt:lpstr>
      <vt:lpstr>Sequential decision making</vt:lpstr>
      <vt:lpstr>Atari Example: RL</vt:lpstr>
      <vt:lpstr>Atari Example: Planning</vt:lpstr>
      <vt:lpstr>Two key strategies</vt:lpstr>
      <vt:lpstr>Exploration and Exploitation</vt:lpstr>
      <vt:lpstr>Games for RL</vt:lpstr>
      <vt:lpstr>Core approach: minimax</vt:lpstr>
      <vt:lpstr>Minimax</vt:lpstr>
      <vt:lpstr>Minimax</vt:lpstr>
      <vt:lpstr>Minimax</vt:lpstr>
      <vt:lpstr>Minimax Example: Chess</vt:lpstr>
      <vt:lpstr>Next week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Reinforcement Learning</dc:title>
  <dc:creator>Shannon Quinn</dc:creator>
  <cp:lastModifiedBy>Shannon Quinn</cp:lastModifiedBy>
  <cp:revision>96</cp:revision>
  <dcterms:created xsi:type="dcterms:W3CDTF">2021-03-08T19:25:07Z</dcterms:created>
  <dcterms:modified xsi:type="dcterms:W3CDTF">2021-03-10T17:15:29Z</dcterms:modified>
</cp:coreProperties>
</file>